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68" r:id="rId2"/>
    <p:sldId id="269" r:id="rId3"/>
    <p:sldId id="273" r:id="rId4"/>
    <p:sldId id="270" r:id="rId5"/>
    <p:sldId id="275" r:id="rId6"/>
    <p:sldId id="271" r:id="rId7"/>
    <p:sldId id="272" r:id="rId8"/>
    <p:sldId id="257" r:id="rId9"/>
    <p:sldId id="258" r:id="rId10"/>
    <p:sldId id="276" r:id="rId11"/>
    <p:sldId id="277" r:id="rId12"/>
    <p:sldId id="278" r:id="rId13"/>
    <p:sldId id="279" r:id="rId14"/>
    <p:sldId id="261" r:id="rId15"/>
    <p:sldId id="27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FF16-9ADE-4C7B-AAB6-26007513A0A4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4E87A-883B-4D2E-914D-60F03C2E1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0F3B-65AE-4797-B301-51D4332C945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4C9A-6F8A-4E95-97E7-BF5928874708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4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E63-3C0E-4A6B-A7AD-33BCAC8ED785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1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865-478F-4005-8B17-50D435246A2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7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197-9221-4BA1-BA91-014AB3241D16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52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F852-B30A-46E2-873E-7D60FA2E83B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087E-30EC-4D6D-B99C-E37CDCF044E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0039-9376-4878-9D33-A3D1C67C420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9333-7BD1-4496-9F51-26EFAB40271A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247-6CD7-4AE7-984B-235F2DBAC610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234C-A142-4299-B0AA-E51B584B9671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D5C1-D775-44F2-A60F-2CB3E27645D9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3B21-2DD5-4930-904B-2D2156F0C759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1C9-CC45-4DD9-BC1C-8CF3EE200198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6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F260-F73B-4329-ACC5-5DBA0150FBC2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169B-79F3-4211-868C-A67F17C53971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93414-CBE5-4711-BF4E-818BEB220A70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BB2A18-B7B9-4060-8438-784B6CD2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BORAH.BLALOCK@SCDMH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uact=8&amp;ved=0ahUKEwjG-cWct8XLAhVU1GMKHcLsCfEQjRwIBw&amp;url=http://adamhurstartstudios.com/spotlight-always-brothers/&amp;psig=AFQjCNH6aHHVASW3wSIDDszT-pv3XH07Ag&amp;ust=145822543723032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recare.com/health/depression/what-is-emotional-traum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53" y="729472"/>
            <a:ext cx="9144000" cy="2909888"/>
          </a:xfrm>
        </p:spPr>
        <p:txBody>
          <a:bodyPr>
            <a:normAutofit/>
          </a:bodyPr>
          <a:lstStyle/>
          <a:p>
            <a:r>
              <a:rPr lang="en-US" b="1" dirty="0" smtClean="0"/>
              <a:t>TRIALS, TRIBULATIONS, AND TRIUMPHS OF TREATING TRAUMA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34723"/>
            <a:ext cx="9144000" cy="234315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DEBORAH S. BLALOCK</a:t>
            </a:r>
          </a:p>
          <a:p>
            <a:r>
              <a:rPr lang="en-US" b="1" dirty="0" smtClean="0"/>
              <a:t>DEPUTY DIRECTOR</a:t>
            </a:r>
          </a:p>
          <a:p>
            <a:r>
              <a:rPr lang="en-US" b="1" dirty="0" smtClean="0"/>
              <a:t>COMMUNITY MENTAL HEALTH SERVICES</a:t>
            </a:r>
          </a:p>
          <a:p>
            <a:r>
              <a:rPr lang="en-US" b="1" dirty="0"/>
              <a:t>SCDMH</a:t>
            </a:r>
            <a:endParaRPr lang="en-US" b="1" dirty="0" smtClean="0"/>
          </a:p>
          <a:p>
            <a:r>
              <a:rPr lang="en-US" b="1" dirty="0" smtClean="0">
                <a:hlinkClick r:id="rId2"/>
              </a:rPr>
              <a:t>DEBORAH.BLALOCK@SCDMH.ORG</a:t>
            </a:r>
            <a:endParaRPr lang="en-US" b="1" dirty="0" smtClean="0"/>
          </a:p>
          <a:p>
            <a:r>
              <a:rPr lang="en-US" b="1" dirty="0" smtClean="0"/>
              <a:t>FEBRUARY 14, 2020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harleston 9 firefighters 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2959417"/>
            <a:ext cx="4944256" cy="336919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12" y="232117"/>
            <a:ext cx="4267626" cy="2515541"/>
          </a:xfrm>
        </p:spPr>
        <p:txBody>
          <a:bodyPr>
            <a:normAutofit/>
          </a:bodyPr>
          <a:lstStyle/>
          <a:p>
            <a:r>
              <a:rPr lang="en-US" b="1" dirty="0" smtClean="0"/>
              <a:t>SOFA SUPER STORE FIRE AND THE CHARLESTON 9  JUNE 18, 2007 </a:t>
            </a:r>
            <a:endParaRPr lang="en-US" b="1" dirty="0"/>
          </a:p>
        </p:txBody>
      </p:sp>
      <p:pic>
        <p:nvPicPr>
          <p:cNvPr id="5" name="Picture 4" descr="Image result for charleston 9 firefighters n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747659"/>
            <a:ext cx="5852160" cy="397520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2.gstatic.com/images?q=tbn:ANd9GcTJBk1Hp7GLPDbJI9nz_9A7H0eKcOURwfY-seXy5L1t50UNlLYC4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11" y="232117"/>
            <a:ext cx="3496091" cy="374904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/>
        </p:blipFill>
        <p:spPr bwMode="auto">
          <a:xfrm>
            <a:off x="3305203" y="1384005"/>
            <a:ext cx="59959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9" y="1468271"/>
            <a:ext cx="219456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0" y="3359859"/>
            <a:ext cx="2272284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8" y="5076390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54" y="4595110"/>
            <a:ext cx="159044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28" y="4557994"/>
            <a:ext cx="1908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19" y="4584888"/>
            <a:ext cx="12353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25" y="4920600"/>
            <a:ext cx="2061033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00" y="2841344"/>
            <a:ext cx="21266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909" y="58011"/>
            <a:ext cx="9388945" cy="1486406"/>
          </a:xfrm>
        </p:spPr>
        <p:txBody>
          <a:bodyPr>
            <a:noAutofit/>
          </a:bodyPr>
          <a:lstStyle/>
          <a:p>
            <a:r>
              <a:rPr lang="en-US" b="1" dirty="0" smtClean="0"/>
              <a:t>MOTHER EMANUEL MASSACRE </a:t>
            </a:r>
            <a:r>
              <a:rPr lang="en-US" b="1" dirty="0"/>
              <a:t>&amp;</a:t>
            </a:r>
            <a:r>
              <a:rPr lang="en-US" b="1" dirty="0" smtClean="0"/>
              <a:t> THE EMANUEL 9 – JUNE 17, 2015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9297" y="2947472"/>
            <a:ext cx="22722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Twanza Sanders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942" y="4666913"/>
            <a:ext cx="34998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Rev. Senator Clementa Pinckney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98" y="6383640"/>
            <a:ext cx="34000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Rev. Depayne Middleton Doctor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87357" y="6238110"/>
            <a:ext cx="178670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Myra Thompson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94270" y="6234615"/>
            <a:ext cx="139493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Ethel Lance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24630" y="6203914"/>
            <a:ext cx="153279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Cynthia Hurd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83436" y="4398675"/>
            <a:ext cx="15824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Susie Jackson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25825" y="6434641"/>
            <a:ext cx="229556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Rev. Daniel </a:t>
            </a:r>
            <a:r>
              <a:rPr lang="en-US" dirty="0"/>
              <a:t>S</a:t>
            </a:r>
            <a:r>
              <a:rPr lang="en-US" dirty="0" smtClean="0"/>
              <a:t>immons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62" y="561060"/>
            <a:ext cx="1897204" cy="16459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54603" y="2290664"/>
            <a:ext cx="313739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Sharonda Coleman-Singleton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5324475" y="6611938"/>
            <a:ext cx="476250" cy="2460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4" y="276907"/>
            <a:ext cx="4793332" cy="2198438"/>
          </a:xfrm>
          <a:ln w="12700">
            <a:noFill/>
          </a:ln>
        </p:spPr>
        <p:txBody>
          <a:bodyPr anchor="ctr" anchorCtr="1">
            <a:noAutofit/>
          </a:bodyPr>
          <a:lstStyle/>
          <a:p>
            <a:r>
              <a:rPr lang="en-US" b="1" dirty="0" smtClean="0"/>
              <a:t>SHOOTING AT TOWNVILLE ELEMENTARY SCHOOL SEPTEMBER 28, 2016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83" y="1574616"/>
            <a:ext cx="2743200" cy="5009124"/>
          </a:xfrm>
          <a:ln w="127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7981" r="38860" b="43611"/>
          <a:stretch/>
        </p:blipFill>
        <p:spPr>
          <a:xfrm>
            <a:off x="1224899" y="2912083"/>
            <a:ext cx="3200400" cy="35826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r="23783" b="3144"/>
          <a:stretch/>
        </p:blipFill>
        <p:spPr>
          <a:xfrm>
            <a:off x="8755740" y="276907"/>
            <a:ext cx="2681059" cy="2743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66930" y="3210900"/>
            <a:ext cx="125867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Jacob Hall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91" y="3536382"/>
            <a:ext cx="406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5" y="193675"/>
            <a:ext cx="3224452" cy="261418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HISTORIC SC FLOODS  2015 AND 2018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77" y="3169604"/>
            <a:ext cx="3200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74" y="320964"/>
            <a:ext cx="451104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99" y="507999"/>
            <a:ext cx="2498434" cy="36576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6" y="122208"/>
            <a:ext cx="9877245" cy="16030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LESSONS </a:t>
            </a:r>
            <a:r>
              <a:rPr lang="en-US" b="1" dirty="0"/>
              <a:t>LEARNED </a:t>
            </a:r>
            <a:r>
              <a:rPr lang="en-US" b="1" dirty="0" smtClean="0"/>
              <a:t>FROM RESPONDING TO MULTIPLE TRAUMATC EVENTS - MASS AND INDIVIDUAL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87" y="1841739"/>
            <a:ext cx="8153400" cy="4780734"/>
          </a:xfrm>
        </p:spPr>
        <p:txBody>
          <a:bodyPr>
            <a:noAutofit/>
          </a:bodyPr>
          <a:lstStyle/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Creating relationships &amp; trust before the crisis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need for systems’ flexibility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Dealing with federal and local assistance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Ego management…..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Natural vs. Manmade disaster – unique challenges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Dealing with confounding issues, like hate, prejudices, etc. Straight out the gate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Recognizing all losses - when a sanctuary is no longer a sanctuary, privacy, identity, community, safety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Ensuring cultural sensitivity – religious, spirituality vs. Psychology, race, gender, ethnicity, generational, etc.</a:t>
            </a:r>
          </a:p>
          <a:p>
            <a:pPr marL="480060">
              <a:buFont typeface="Wingdings" panose="05000000000000000000" pitchFamily="2" charset="2"/>
              <a:buChar char="Ø"/>
            </a:pPr>
            <a:r>
              <a:rPr lang="en-US" sz="2000" b="1" dirty="0" smtClean="0"/>
              <a:t>Asking about needs, not assuming, and addressing all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E70-1484-4BBF-BE02-42BE347E7D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758"/>
          </a:xfrm>
        </p:spPr>
        <p:txBody>
          <a:bodyPr/>
          <a:lstStyle/>
          <a:p>
            <a:r>
              <a:rPr lang="en-US" b="1" dirty="0" smtClean="0"/>
              <a:t>MORE LESSONS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635"/>
            <a:ext cx="8596668" cy="5055078"/>
          </a:xfrm>
        </p:spPr>
        <p:txBody>
          <a:bodyPr>
            <a:normAutofit/>
          </a:bodyPr>
          <a:lstStyle/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Delivering care where &amp; when it is needed – ensure immediate access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Willingness to shift strategies along the way 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right staff for the job – not all who wish to volunteer should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Making sure staff have right skill sets and training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Patience and persistence may pay off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Must care for care-givers – asking for help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Once you’re in it, you’re in it for the long haul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Being mindful of the number of anniversary/commemoration events and the emotional toll on these important dates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Court cases may takes a toll on an entire community</a:t>
            </a:r>
          </a:p>
          <a:p>
            <a:pPr marL="42291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power of presence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d35\Pictures\IMG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6" y="3118976"/>
            <a:ext cx="475488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E70-1484-4BBF-BE02-42BE347E7D0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6212" y="168173"/>
            <a:ext cx="6521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RECOGNIZE AND NOURISH RESILENCE!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53" y="1665171"/>
            <a:ext cx="4805829" cy="384048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54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83721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TRAUMA….WHAT IS IT?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06" y="1461850"/>
            <a:ext cx="8596668" cy="46974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DSM-5 defines a traumatic event as </a:t>
            </a:r>
            <a:r>
              <a:rPr lang="en-US" sz="2400" b="1" dirty="0" smtClean="0"/>
              <a:t>exposure to death, threatened death, actual or threatened serious injury, or actual or threatened sexual violence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Emotional</a:t>
            </a:r>
            <a:r>
              <a:rPr lang="en-US" sz="2400" dirty="0" smtClean="0"/>
              <a:t> </a:t>
            </a:r>
            <a:r>
              <a:rPr lang="en-US" sz="2400" b="1" dirty="0"/>
              <a:t>trauma</a:t>
            </a:r>
            <a:r>
              <a:rPr lang="en-US" sz="2400" dirty="0"/>
              <a:t>, or psychological </a:t>
            </a:r>
            <a:r>
              <a:rPr lang="en-US" sz="2400" b="1" dirty="0"/>
              <a:t>trauma</a:t>
            </a:r>
            <a:r>
              <a:rPr lang="en-US" sz="2400" dirty="0"/>
              <a:t>, is the </a:t>
            </a:r>
            <a:r>
              <a:rPr lang="en-US" sz="2400" b="1" dirty="0"/>
              <a:t>physical</a:t>
            </a:r>
            <a:r>
              <a:rPr lang="en-US" sz="2400" dirty="0"/>
              <a:t> and </a:t>
            </a:r>
            <a:r>
              <a:rPr lang="en-US" sz="2400" b="1" dirty="0"/>
              <a:t>emotional</a:t>
            </a:r>
            <a:r>
              <a:rPr lang="en-US" sz="2400" dirty="0"/>
              <a:t> response that may occur after a person experiences extremely stressful or traumatic events. Although traumatic experiences frequently involve a threat to your life or security, these events can be both </a:t>
            </a:r>
            <a:r>
              <a:rPr lang="en-US" sz="2400" b="1" dirty="0"/>
              <a:t>physical</a:t>
            </a:r>
            <a:r>
              <a:rPr lang="en-US" sz="2400" dirty="0"/>
              <a:t> and psychological, either directly or indirectly experienced.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Reference: </a:t>
            </a:r>
            <a:r>
              <a:rPr lang="en-US" sz="2400" dirty="0">
                <a:hlinkClick r:id="rId2"/>
              </a:rPr>
              <a:t>www.sharecare.com/health/depression/what-is-emotional-trauma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43" y="333555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ACES – ADVERSE CHILDHOOD EXPERIENCES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43" y="1755147"/>
            <a:ext cx="8596668" cy="48871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/>
              <a:t>Adverse childhood experiences, or ACEs, are potentially traumatic events that occur in childhood (0-17 years). For example: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experiencing violence or abuse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witnessing violence in the home or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having a family member attempt or die by suicide</a:t>
            </a:r>
          </a:p>
          <a:p>
            <a:pPr marL="0" indent="0">
              <a:buNone/>
            </a:pPr>
            <a:r>
              <a:rPr lang="en-US" sz="2900" b="1" dirty="0"/>
              <a:t>Also included are aspects of the child’s environment that can undermine their sense of safety, stability, and bonding such as growing up in a household with: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substance misuse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mental health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instability due to parental separation or household members being in jail or prison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ACEs are linked to chronic health problems, mental illness, and substance misuse in adulthood. ACEs can also negatively impact education and job opportunities. However, ACEs can be </a:t>
            </a:r>
            <a:r>
              <a:rPr lang="en-US" sz="2900" dirty="0" smtClean="0"/>
              <a:t>prevented. </a:t>
            </a:r>
          </a:p>
          <a:p>
            <a:pPr marL="0" indent="0">
              <a:buNone/>
            </a:pPr>
            <a:r>
              <a:rPr lang="en-US" sz="2900" b="1" dirty="0" smtClean="0"/>
              <a:t>61% of adults reported having experienced at least one type of ACE. (CDC)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9049"/>
            <a:ext cx="9519088" cy="1184694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DSM-5 CRITERIA FOR PTSD </a:t>
            </a:r>
            <a:r>
              <a:rPr lang="en-US" b="1" dirty="0"/>
              <a:t>(</a:t>
            </a:r>
            <a:r>
              <a:rPr lang="en-US" sz="2700" b="1" dirty="0"/>
              <a:t>National Center for PTSD, U.S. Department of Veterans </a:t>
            </a:r>
            <a:r>
              <a:rPr lang="en-US" sz="2700" b="1" dirty="0" smtClean="0"/>
              <a:t>Affairs, 7%-8% of population)</a:t>
            </a:r>
            <a:r>
              <a:rPr lang="en-US" sz="2700" b="1" dirty="0"/>
              <a:t/>
            </a:r>
            <a:br>
              <a:rPr lang="en-US" sz="2700" b="1" dirty="0"/>
            </a:br>
            <a:endParaRPr lang="en-US" sz="2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805" y="1483743"/>
            <a:ext cx="9475957" cy="5270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Criterion A: stressor (one 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The person was exposed to: death, threatened death, actual or threatened serious injury, or actual or threatened sexual violence, in the following way(s):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Direct exposure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Witnessing the trauma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Learning that a relative or close friend was exposed to a trauma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Indirect exposure to aversive details of the trauma, usually in the course of professional duties (e.g., first responders, medics)</a:t>
            </a:r>
          </a:p>
          <a:p>
            <a:pPr marL="0" indent="0">
              <a:buNone/>
            </a:pPr>
            <a:r>
              <a:rPr lang="en-US" sz="1600" b="1" dirty="0"/>
              <a:t>Criterion B: intrusion symptoms (one 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The traumatic event is persistently re-experienced in the following way(s):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Unwanted upsetting memories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Nightmares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Flashbacks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Emotional distress after exposure to traumatic reminders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Physical reactivity after exposure to traumatic </a:t>
            </a:r>
            <a:r>
              <a:rPr lang="en-US" sz="1600" dirty="0" smtClean="0"/>
              <a:t>reminders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664" y="212785"/>
            <a:ext cx="9265536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DSM-5 CRITERIA FOR PTSD </a:t>
            </a:r>
            <a:r>
              <a:rPr lang="en-US" sz="2400" b="1" dirty="0"/>
              <a:t>(National Center for PTSD, U.S. Department of Veterans </a:t>
            </a:r>
            <a:r>
              <a:rPr lang="en-US" sz="2400" b="1" dirty="0" smtClean="0"/>
              <a:t>Affairs)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533585"/>
            <a:ext cx="9467331" cy="5220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Criterion C: avoidance (one 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Avoidance of trauma-related stimuli after the trauma, in the following way(s):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Trauma-related thoughts or feelings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Trauma-related external reminders</a:t>
            </a:r>
          </a:p>
          <a:p>
            <a:pPr marL="0" indent="0">
              <a:buNone/>
            </a:pPr>
            <a:r>
              <a:rPr lang="en-US" sz="1600" b="1" dirty="0"/>
              <a:t>Criterion D: negative alterations in cognitions and mood (two 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Negative thoughts or feelings that began or worsened after the trauma, in the following way(s):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Inability to recall key features of the trauma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Overly negative thoughts and assumptions about oneself or the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Exaggerated blame of self or others for causing the trauma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Negative affect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Decreased interest in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Feeling isolated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Difficulty experiencing positive affect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Symptoms are not due to medication, substance use, or other illness.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351" y="259489"/>
            <a:ext cx="9297838" cy="114661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DSM-5 CRITERIA FOR </a:t>
            </a:r>
            <a:r>
              <a:rPr lang="en-US" sz="4400" b="1" dirty="0" smtClean="0"/>
              <a:t>PTSD </a:t>
            </a:r>
            <a:r>
              <a:rPr lang="en-US" sz="2700" b="1" dirty="0"/>
              <a:t>(National Center for PTSD, U.S. Department of Veterans Affairs)</a:t>
            </a:r>
            <a:br>
              <a:rPr lang="en-US" sz="2700" b="1" dirty="0"/>
            </a:br>
            <a:endParaRPr lang="en-US" sz="27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7869" y="1406107"/>
            <a:ext cx="10515600" cy="529661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Criterion E: alterations in arousal and reactivity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Trauma-related arousal and reactivity that began or worsened after the trauma,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 </a:t>
            </a:r>
            <a:r>
              <a:rPr lang="en-US" dirty="0"/>
              <a:t>the following way(s):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Irritability or aggression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Risky or destructive behavior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Hypervigilance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Heightened startle reaction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Difficulty concentrating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Difficulty sleeping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Criterion F: duration (required)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Symptoms last for more than 1 month.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Criterion G: functional significance (required)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Symptoms create distress or functional impairment (e.g., social, occupational).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Criterion H: exclusion (required)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6618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EVIDENCED BASED TREATMENTS (EBTs) FOR TRAUMA OFFERED BY SCDMH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78" y="2602134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PROLONGED EXPOSURE (PE) </a:t>
            </a:r>
            <a:r>
              <a:rPr lang="en-US" dirty="0" smtClean="0"/>
              <a:t>– 8-15 sessions of gradual imaginal repeated retelling of the memory and gradual in-vivo exposure to feelings and situations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COGNITIVE PROCESSING THERAPY (CPT) </a:t>
            </a:r>
            <a:r>
              <a:rPr lang="en-US" dirty="0" smtClean="0"/>
              <a:t>– 12 weeks; teaches one how to change thoughts and subsequently feeling and behaviors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EYE MOVEMENT REPROCESSING AND DESENSITIZATION (EMDR) </a:t>
            </a:r>
            <a:r>
              <a:rPr lang="en-US" dirty="0" smtClean="0"/>
              <a:t>– 1-10 sessions of imaginal recall with therapeutic direction and provision of bilateral sensory input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TRAUMA FOCUSED COGNITIVE BEHAVIORAL THERAPY (TFCBT</a:t>
            </a:r>
            <a:r>
              <a:rPr lang="en-US" dirty="0" smtClean="0"/>
              <a:t>) – 12-25 sessions divided equally between youth and caregiver to provide psychoeducation, parenting skills, relaxation skills, affective modulation, cognitive coping, trauma narrative, in-vivo recall, safety enhancing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ómo saber si mi aplicación funciona bien (o no tanto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7" y="452903"/>
            <a:ext cx="10924673" cy="6156397"/>
          </a:xfrm>
          <a:prstGeom prst="rect">
            <a:avLst/>
          </a:prstGeom>
        </p:spPr>
      </p:pic>
      <p:pic>
        <p:nvPicPr>
          <p:cNvPr id="9" name="Picture 8" descr="LOOKING4ANCESTORS: June 2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2" y="4964548"/>
            <a:ext cx="864012" cy="12567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5532" y="260315"/>
            <a:ext cx="643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 TARGET POPULATION     APPROPRIATE STRATEGY</a:t>
            </a:r>
            <a:endParaRPr lang="en-US" b="1" u="sng" dirty="0"/>
          </a:p>
        </p:txBody>
      </p:sp>
      <p:pic>
        <p:nvPicPr>
          <p:cNvPr id="11" name="Picture 10" descr="File:Location arithmetic vertical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21" y="243214"/>
            <a:ext cx="4412135" cy="5368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4548" y="1656458"/>
            <a:ext cx="2859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PATIENTS WITH MILD/MODERATE SYMPTOMS; PATIENTS WITH STABLE CHRONIC SYMPTOMS, BUT IN NEED OF ONGOING CARE, ETC.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34328" y="751403"/>
            <a:ext cx="3871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PREVENTION – INFANT &amp; EARLY CHILDHOOD CARE, 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SCHOOL MENTAL HEALTH, ANTI-STIGMA CAMPAIGNS, CIT*, 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MENTAL HEALTH FIRST AID, SUICIDE PREVENTION, 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STAKEHOLDER MEETINGS, FARMACY TEAMS, ETC.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5872" y="146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08170" y="814313"/>
            <a:ext cx="364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SCHOOLS, PTAS, CHURCHES, FIRST STEPS, BUSINESSES, FIRST RESPONDERS, </a:t>
            </a:r>
            <a:r>
              <a:rPr lang="en-US" sz="1100" b="1" dirty="0">
                <a:solidFill>
                  <a:schemeClr val="bg1"/>
                </a:solidFill>
              </a:rPr>
              <a:t>CIVIC CLUBS, GENERAL </a:t>
            </a:r>
            <a:r>
              <a:rPr lang="en-US" sz="1100" b="1" dirty="0" smtClean="0">
                <a:solidFill>
                  <a:schemeClr val="bg1"/>
                </a:solidFill>
              </a:rPr>
              <a:t>PUBLIC AT FESTIVALS, FAIRS, MARKETS, ETC.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9354" y="1634392"/>
            <a:ext cx="334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IMMEDIATE ACCESS TO EVIDENCED BASED TX &amp; PROGRAMS* VIA WALK-IN CLINICS, EXTENDED HOURS,TELEPYSCH.  INTEGRATED CARE, CARE COORDINATION, PEER SUPPORT, MED. MGT.,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8621" y="2535462"/>
            <a:ext cx="2269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PATIENTS WITH ACUTE SYMPTOMS OR SIGNIFICANT, UNSTABLE CHRONIC SYMPTOMS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47797" y="2492912"/>
            <a:ext cx="2358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ABOVE; PLUS ICT, MDFT, FEP, FRST*, HOMELESS OUTREACH, CO-OCCURRING TX, ETC.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95603" y="3339141"/>
            <a:ext cx="16837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PATIENTS WITH  EXACERBATION OF SYMPTOMS </a:t>
            </a:r>
            <a:r>
              <a:rPr lang="en-US" sz="1050" b="1" dirty="0"/>
              <a:t>&amp;</a:t>
            </a:r>
            <a:r>
              <a:rPr lang="en-US" sz="1050" b="1" dirty="0" smtClean="0"/>
              <a:t> IN CRISIS</a:t>
            </a:r>
            <a:endParaRPr lang="en-US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48473" y="3360884"/>
            <a:ext cx="2044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ABOVE: </a:t>
            </a:r>
            <a:r>
              <a:rPr lang="en-US" sz="1100" b="1" dirty="0"/>
              <a:t>PLUS </a:t>
            </a:r>
            <a:r>
              <a:rPr lang="en-US" sz="1100" b="1" dirty="0" smtClean="0"/>
              <a:t>CSUs, CCRI, LE &amp; DJJ* EMBEDDED MHPS, EMS TELEPSYCH, ETC.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75892" y="4179829"/>
            <a:ext cx="105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PATIENTS IN AN ED OR JAIL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9960" y="4131129"/>
            <a:ext cx="1246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MENTAL HEALTH COURTS,  MHPS IN EDS &amp;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JAILS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22221" y="4843547"/>
            <a:ext cx="63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DANGER TO SELF/ OTHERS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825" y="4843548"/>
            <a:ext cx="930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INPATIENT CARE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4852" y="3376557"/>
            <a:ext cx="347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*CSU – Crisis Stabilization Unit</a:t>
            </a:r>
          </a:p>
          <a:p>
            <a:r>
              <a:rPr lang="en-US" sz="1100" b="1" dirty="0" smtClean="0"/>
              <a:t>CCRI – Community Crisis Response &amp; Intervention</a:t>
            </a:r>
          </a:p>
          <a:p>
            <a:r>
              <a:rPr lang="en-US" sz="1100" b="1" dirty="0"/>
              <a:t>LE – Law Enforcement </a:t>
            </a:r>
          </a:p>
          <a:p>
            <a:r>
              <a:rPr lang="en-US" sz="1100" b="1" dirty="0" smtClean="0"/>
              <a:t>DJJ – Department Of Juvenile Justice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58854" y="2471716"/>
            <a:ext cx="2978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</a:t>
            </a:r>
            <a:r>
              <a:rPr lang="en-US" sz="1100" b="1" dirty="0" smtClean="0"/>
              <a:t>ICT – Intensive Community Treatment</a:t>
            </a:r>
          </a:p>
          <a:p>
            <a:r>
              <a:rPr lang="en-US" sz="1100" b="1" dirty="0" smtClean="0"/>
              <a:t>MDFT- Multidimensional Family Therapy</a:t>
            </a:r>
          </a:p>
          <a:p>
            <a:r>
              <a:rPr lang="en-US" sz="1100" b="1" dirty="0" smtClean="0"/>
              <a:t>FEP – First Episode Psychosis</a:t>
            </a:r>
          </a:p>
          <a:p>
            <a:r>
              <a:rPr lang="en-US" sz="1100" b="1" dirty="0" smtClean="0"/>
              <a:t>FRST – First Responder Support Teams</a:t>
            </a:r>
            <a:endParaRPr lang="en-US" sz="1100" b="1" dirty="0"/>
          </a:p>
        </p:txBody>
      </p:sp>
      <p:pic>
        <p:nvPicPr>
          <p:cNvPr id="30" name="Picture 29" descr="File:Short left arrow - 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10" y="3343989"/>
            <a:ext cx="226394" cy="8617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93" y="127794"/>
            <a:ext cx="2344442" cy="19858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92C13"/>
                </a:solidFill>
              </a:rPr>
              <a:t>SCDMH - A TRUE SYSTEM OF CARE</a:t>
            </a:r>
            <a:br>
              <a:rPr lang="en-US" sz="2400" b="1" dirty="0" smtClean="0">
                <a:solidFill>
                  <a:srgbClr val="392C13"/>
                </a:solidFill>
              </a:rPr>
            </a:br>
            <a:r>
              <a:rPr lang="en-US" sz="2400" b="1" dirty="0" smtClean="0">
                <a:solidFill>
                  <a:srgbClr val="392C13"/>
                </a:solidFill>
              </a:rPr>
              <a:t>(</a:t>
            </a:r>
            <a:r>
              <a:rPr lang="en-US" sz="2000" b="1" i="1" dirty="0" smtClean="0">
                <a:solidFill>
                  <a:srgbClr val="392C13"/>
                </a:solidFill>
              </a:rPr>
              <a:t>A BRIEF OVERVIEW</a:t>
            </a:r>
            <a:r>
              <a:rPr lang="en-US" sz="2400" b="1" dirty="0" smtClean="0">
                <a:solidFill>
                  <a:srgbClr val="392C13"/>
                </a:solidFill>
              </a:rPr>
              <a:t>)</a:t>
            </a:r>
            <a:endParaRPr lang="en-US" sz="2400" b="1" i="1" dirty="0">
              <a:solidFill>
                <a:srgbClr val="392C13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95" y="3566274"/>
            <a:ext cx="3546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TARGET: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Right Treatment At The Right Time In The Right Place By The Right Provider - </a:t>
            </a:r>
            <a:r>
              <a:rPr lang="en-US" sz="2000" b="1" i="1" dirty="0" smtClean="0"/>
              <a:t>Preventing Avoidable Emergency Department (ED) Visits, Hospitalizations, and Incarcerations</a:t>
            </a:r>
            <a:endParaRPr lang="en-US" sz="20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469386" y="1072681"/>
            <a:ext cx="1448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</a:t>
            </a:r>
            <a:r>
              <a:rPr lang="en-US" sz="1100" b="1" dirty="0" smtClean="0"/>
              <a:t>Crisis Intervention Team Training</a:t>
            </a:r>
            <a:endParaRPr lang="en-US" sz="1100" b="1" dirty="0"/>
          </a:p>
        </p:txBody>
      </p:sp>
      <p:pic>
        <p:nvPicPr>
          <p:cNvPr id="35" name="Picture 34" descr="File:Short left arrow - 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46" y="861250"/>
            <a:ext cx="256251" cy="861730"/>
          </a:xfrm>
          <a:prstGeom prst="rect">
            <a:avLst/>
          </a:prstGeom>
        </p:spPr>
      </p:pic>
      <p:pic>
        <p:nvPicPr>
          <p:cNvPr id="36" name="Picture 35" descr="File:Short left arrow - 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35" y="2483934"/>
            <a:ext cx="240325" cy="821517"/>
          </a:xfrm>
          <a:prstGeom prst="rect">
            <a:avLst/>
          </a:prstGeom>
        </p:spPr>
      </p:pic>
      <p:pic>
        <p:nvPicPr>
          <p:cNvPr id="39" name="Picture 38" descr="File:Short left arrow - 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84" y="1662257"/>
            <a:ext cx="254194" cy="8617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824156" y="1851543"/>
            <a:ext cx="2127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</a:t>
            </a:r>
            <a:r>
              <a:rPr lang="en-US" sz="1100" b="1" dirty="0" smtClean="0"/>
              <a:t>CBT, DBT, EMDR, PCIT, TFCBT, MI, IPS, etc. </a:t>
            </a:r>
            <a:endParaRPr lang="en-US" sz="1100" dirty="0"/>
          </a:p>
        </p:txBody>
      </p:sp>
      <p:pic>
        <p:nvPicPr>
          <p:cNvPr id="37" name="Picture 36" descr="File:Short left arrow - 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32" y="4566593"/>
            <a:ext cx="226394" cy="861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79352" y="4749105"/>
            <a:ext cx="4161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Best Pharmacological Practices, DBT, Learning Labs, Transition Specialists, Peer Support, etc.</a:t>
            </a:r>
            <a:endParaRPr lang="en-US" sz="1100" b="1" dirty="0"/>
          </a:p>
        </p:txBody>
      </p:sp>
      <p:pic>
        <p:nvPicPr>
          <p:cNvPr id="42" name="Picture 41" descr="File:Short left arrow - 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98" y="3969463"/>
            <a:ext cx="226394" cy="8617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42393" y="4258598"/>
            <a:ext cx="2643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Cost-sharing Positions, Liaisons, etc.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151667" y="6332903"/>
            <a:ext cx="1215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Deborah S. Blalock, 2019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3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4667" r="3807" b="4667"/>
          <a:stretch/>
        </p:blipFill>
        <p:spPr>
          <a:xfrm>
            <a:off x="25410" y="605488"/>
            <a:ext cx="11889898" cy="6252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9"/>
            <a:ext cx="11521784" cy="56719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392C13"/>
                </a:solidFill>
              </a:rPr>
              <a:t>SCDMH/CRIMINAL JUSTICE SYSTEM INTERCEPT MAP</a:t>
            </a:r>
            <a:endParaRPr lang="en-US" sz="3200" b="1" dirty="0">
              <a:solidFill>
                <a:srgbClr val="392C1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047" y="4198829"/>
            <a:ext cx="1933171" cy="2659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Statewide crisis line – 833-DMH-CCRI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Statewide 24/7 Community Crisis Response and Intervention (CCRI)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School Mental Health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Street Medicine Teams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Mental Health First Aid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Crisis Intervention Team (CIT) Training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Intensive </a:t>
            </a:r>
            <a:r>
              <a:rPr lang="en-US" sz="1050" dirty="0">
                <a:solidFill>
                  <a:schemeClr val="tx1"/>
                </a:solidFill>
              </a:rPr>
              <a:t>C</a:t>
            </a:r>
            <a:r>
              <a:rPr lang="en-US" sz="1050" dirty="0" smtClean="0">
                <a:solidFill>
                  <a:schemeClr val="tx1"/>
                </a:solidFill>
              </a:rPr>
              <a:t>ommunity Services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Homeless Outreach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230" y="4208415"/>
            <a:ext cx="1933171" cy="2460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CCRI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EMS/MHC telehealth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LE/MHC telehealth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MHP in consolidated dispatch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First Responder Support Teams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SCLEAP support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SCDMH JIP Program Director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Mental Health Task Forces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CJCC participation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MHPs embedded in LEA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7188" y="4224745"/>
            <a:ext cx="1933171" cy="26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MHPs embedded in detention centers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Designated Examiners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Forensic Evaluations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Restoration Services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Forensic Inpatient Services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Detention Center Liaisons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DJJ MOA, Liaison  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0844" y="4236279"/>
            <a:ext cx="1933171" cy="258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Mental Health Courts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Drug Courts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Veterans’ Courts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Homeless Courts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Juvenile Mental Health Courts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4727" y="4234848"/>
            <a:ext cx="1933171" cy="2623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Sharing records w/SCDC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SOAR project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SVP Program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B050"/>
                </a:solidFill>
              </a:rPr>
              <a:t>Opportunity to improve data sharing perhaps with SCEIX</a:t>
            </a:r>
            <a:endParaRPr lang="en-US" sz="1050" dirty="0">
              <a:solidFill>
                <a:srgbClr val="00B050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4882" y="4198829"/>
            <a:ext cx="1993606" cy="2659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Released inmates offered immediate appointment with MHC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MOA with PPP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MHP embedded with PPP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Care Coordination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CPSS staff  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B050"/>
                </a:solidFill>
              </a:rPr>
              <a:t>Opportunity to create warm handoff when being released – exploring EBPs to determine most effective in engaging patient in treatment</a:t>
            </a:r>
            <a:endParaRPr lang="en-US" sz="1050" dirty="0">
              <a:solidFill>
                <a:srgbClr val="00B050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2A18-B7B9-4060-8438-784B6CD29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1543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TRIALS, TRIBULATIONS, AND TRIUMPHS OF TREATING TRAUMA</vt:lpstr>
      <vt:lpstr>TRAUMA….WHAT IS IT?</vt:lpstr>
      <vt:lpstr>ACES – ADVERSE CHILDHOOD EXPERIENCES</vt:lpstr>
      <vt:lpstr>DSM-5 CRITERIA FOR PTSD (National Center for PTSD, U.S. Department of Veterans Affairs, 7%-8% of population) </vt:lpstr>
      <vt:lpstr>DSM-5 CRITERIA FOR PTSD (National Center for PTSD, U.S. Department of Veterans Affairs)</vt:lpstr>
      <vt:lpstr>DSM-5 CRITERIA FOR PTSD (National Center for PTSD, U.S. Department of Veterans Affairs) </vt:lpstr>
      <vt:lpstr>EVIDENCED BASED TREATMENTS (EBTs) FOR TRAUMA OFFERED BY SCDMH</vt:lpstr>
      <vt:lpstr>SCDMH - A TRUE SYSTEM OF CARE (A BRIEF OVERVIEW)</vt:lpstr>
      <vt:lpstr>SCDMH/CRIMINAL JUSTICE SYSTEM INTERCEPT MAP</vt:lpstr>
      <vt:lpstr>SOFA SUPER STORE FIRE AND THE CHARLESTON 9  JUNE 18, 2007 </vt:lpstr>
      <vt:lpstr>MOTHER EMANUEL MASSACRE &amp; THE EMANUEL 9 – JUNE 17, 2015</vt:lpstr>
      <vt:lpstr>SHOOTING AT TOWNVILLE ELEMENTARY SCHOOL SEPTEMBER 28, 2016</vt:lpstr>
      <vt:lpstr>HISTORIC SC FLOODS  2015 AND 2018</vt:lpstr>
      <vt:lpstr>LESSONS LEARNED FROM RESPONDING TO MULTIPLE TRAUMATC EVENTS - MASS AND INDIVIDUAL          </vt:lpstr>
      <vt:lpstr>MORE LESSONS</vt:lpstr>
      <vt:lpstr>PowerPoint Presentation</vt:lpstr>
    </vt:vector>
  </TitlesOfParts>
  <Company>S. C. Department of Mental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SCDMH - A TRUE SYSTEM OF CARE (A BRIEF OVERVIEW)</dc:title>
  <dc:creator>Deborah Blalock</dc:creator>
  <cp:lastModifiedBy>Deborah Blalock</cp:lastModifiedBy>
  <cp:revision>39</cp:revision>
  <dcterms:created xsi:type="dcterms:W3CDTF">2019-11-06T14:44:14Z</dcterms:created>
  <dcterms:modified xsi:type="dcterms:W3CDTF">2020-02-12T15:05:44Z</dcterms:modified>
</cp:coreProperties>
</file>